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92" r:id="rId5"/>
    <p:sldId id="275" r:id="rId6"/>
    <p:sldId id="276" r:id="rId7"/>
    <p:sldId id="277" r:id="rId8"/>
    <p:sldId id="278" r:id="rId9"/>
    <p:sldId id="294" r:id="rId10"/>
    <p:sldId id="283" r:id="rId11"/>
    <p:sldId id="284" r:id="rId12"/>
    <p:sldId id="281" r:id="rId13"/>
    <p:sldId id="293" r:id="rId14"/>
    <p:sldId id="295" r:id="rId15"/>
    <p:sldId id="256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3" r:id="rId25"/>
    <p:sldId id="305" r:id="rId26"/>
    <p:sldId id="306" r:id="rId27"/>
    <p:sldId id="307" r:id="rId28"/>
    <p:sldId id="315" r:id="rId29"/>
    <p:sldId id="316" r:id="rId30"/>
    <p:sldId id="308" r:id="rId31"/>
    <p:sldId id="309" r:id="rId32"/>
    <p:sldId id="317" r:id="rId33"/>
    <p:sldId id="258" r:id="rId34"/>
    <p:sldId id="318" r:id="rId35"/>
    <p:sldId id="319" r:id="rId36"/>
    <p:sldId id="320" r:id="rId37"/>
    <p:sldId id="310" r:id="rId38"/>
    <p:sldId id="311" r:id="rId39"/>
    <p:sldId id="312" r:id="rId40"/>
    <p:sldId id="313" r:id="rId41"/>
    <p:sldId id="314" r:id="rId42"/>
    <p:sldId id="321" r:id="rId43"/>
    <p:sldId id="322" r:id="rId44"/>
    <p:sldId id="324" r:id="rId45"/>
    <p:sldId id="326" r:id="rId46"/>
    <p:sldId id="327" r:id="rId47"/>
    <p:sldId id="325" r:id="rId48"/>
    <p:sldId id="328" r:id="rId49"/>
    <p:sldId id="288" r:id="rId50"/>
    <p:sldId id="329" r:id="rId51"/>
    <p:sldId id="330" r:id="rId52"/>
    <p:sldId id="331" r:id="rId53"/>
    <p:sldId id="332" r:id="rId54"/>
    <p:sldId id="261" r:id="rId55"/>
    <p:sldId id="289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>
        <p:scale>
          <a:sx n="60" d="100"/>
          <a:sy n="60" d="100"/>
        </p:scale>
        <p:origin x="908" y="3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7AA4-B431-D38D-9617-19C16970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1EF5F-5CC0-223B-14D0-B3EEEAF8F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7F568-73CD-DE04-26C7-1572A1F90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0E86D-28D2-7E9C-55B0-DE181290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860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F17D-D641-1FF4-B195-FAB0A2ECF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F83D2-5D56-A617-741D-469114524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A69D4-9DF7-BF15-61F7-B7430E51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60177-C0DF-EBFF-2160-B7A492AC5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228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30C9-98F5-EF74-33CF-18015CEA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15D7A-937F-9CAA-101E-D604FAF86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A7CE5-2D20-00D2-7C1A-97326790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0266D-4822-2959-03A6-8FAF1150B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5663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B590-F39A-119C-B050-F43B41B0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DDBE9-E4D3-70F6-E39E-00F055E5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3A242-C1C3-9779-F93C-E9922424B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95327-C0EA-7421-AE5B-08319B05E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446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0923-7E1B-784F-A5DF-B44B4097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7B99F-DEE7-CDCA-2336-90657B872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71A6F-2AC1-8EA8-6792-174C43763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C8856-96D8-16EF-4BAF-B7B005EF4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4439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5F043-4A0A-912D-8F83-5CD2CAAC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CABAF-A0CE-15AC-041D-1A365AD0E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4FB88-672E-493F-F485-F0BC708BD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1E5AC-C272-AEB2-9BF1-C8D254D5D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5119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45B33-271A-6768-009C-4FF2A4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362AF-8F61-A13D-EAA1-EDBD434AB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E8910-D3F5-F1E1-2E16-A93004DDD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E15E4-3EC6-D6F9-848E-58B5F85E6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78490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8A22-1113-4C8A-1F90-3669926A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ECFDD-4B09-702E-F16A-0DD0EE864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AD0E0E-E73C-B415-2331-D6030C83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86EFF-B30A-8F5D-1ED6-26A214B20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087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C1CA1-499F-8E65-2939-1BEAAB1F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A3596-EDBE-037C-0AD2-832D81D9B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29FA7C-DF5D-0052-D627-98F4B276D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BE9F5-33EC-0C4E-04AB-D9DEB2E30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24131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1163-79F3-03AB-D7C3-4F3CA344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12DD8-1ED4-7716-DD71-15489A5DB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D908E-3DF1-50BE-8011-E48829857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E1630-ECFA-1F37-CE0A-028484B95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980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66760-622E-576D-574E-BAB2CDDF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F7066-29FB-64D8-AB2B-6B9A285DE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35405-4EF0-76D9-0267-13374C44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2B6E0-9AAA-CE54-54D4-BF353EBE8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6406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CE4D-C0B2-EE8F-F7F2-A0400AA6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AB7E5-3349-504F-5C0F-455E6B785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4E71F-8E35-6A49-CB27-526EF6B0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B6EBB-53D5-57D5-B86A-ECA26638F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67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BCE79-5161-7A65-37DD-37DA4B2E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04742-DEAC-EB8A-95D9-696DD9EC4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AB4A8-6C9F-5777-1F54-F4F3ABA0A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15D64-6582-4B63-C65E-8F45E1159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535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E9B6-6E4E-7FF9-6638-0BF84DDE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DC17-DE58-F1B3-E7A8-01DD29E7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40760-28B5-EC48-0531-B7C769A1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BA449-DCA1-38B3-5F9F-B4AB627CE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53368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67254-D387-E343-5912-08BAF30C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2ECD2-9A29-E1BA-A0E1-AF54E63BA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6E1E0-F328-B7A1-8CE0-0DA2D8E7F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52C0-9F90-79DC-9B05-F120FF2EB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68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97E27-5680-C9EA-F420-E1558DDF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DC8DC-AA30-9438-587C-15BCED623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DF6CD-8235-EEB9-EDE7-B4CCA0112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36CB1-27BB-0315-AC2E-1F2F3851A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2514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AE999-AE5B-8E70-9289-59931545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82EAA-F37C-E1CA-DF40-F46EA712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B3023-B91A-9587-D0B0-0FA319FD9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ACE7F-9795-E45B-A8AE-BCA13810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6625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053A0-5115-A676-C52D-BEFE3745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F399A-CBCD-C8A3-2E75-8C46F4644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E84FC-BF34-C045-695A-A5C198AAE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17B0-4727-F496-0447-472BBF248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0022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7147-08A7-8C0C-CBEA-9528CA32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1E9E1-C3B1-470B-91B6-611819175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E73AB-6D0D-F5ED-E849-C751EF72B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BE694-411A-E29A-CC2D-8111F2677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737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32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609600"/>
            <a:ext cx="9448800" cy="91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1447800"/>
            <a:ext cx="8534400" cy="457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3817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38175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3817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229A588-97B1-4963-9A72-979B1D199A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0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89A889-5E1C-4916-83E4-78037C5EDF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2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ttyImages-1186768100-large 1" descr="{image_background}">
            <a:extLst>
              <a:ext uri="{FF2B5EF4-FFF2-40B4-BE49-F238E27FC236}">
                <a16:creationId xmlns:a16="http://schemas.microsoft.com/office/drawing/2014/main" id="{2A2B1467-0D93-ED30-601B-55E50E3974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ack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354B392D-5F24-BC9A-78F2-6E82AE42FD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84" y="645459"/>
            <a:ext cx="10418610" cy="555836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EF23BE-0799-D199-6B1E-BC1AC9A5FC43}"/>
              </a:ext>
            </a:extLst>
          </p:cNvPr>
          <p:cNvCxnSpPr>
            <a:cxnSpLocks/>
          </p:cNvCxnSpPr>
          <p:nvPr userDrawn="1"/>
        </p:nvCxnSpPr>
        <p:spPr>
          <a:xfrm>
            <a:off x="2339958" y="5115691"/>
            <a:ext cx="36576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86B1E5-13E4-D343-87A0-961D79858FE4}"/>
              </a:ext>
            </a:extLst>
          </p:cNvPr>
          <p:cNvCxnSpPr>
            <a:cxnSpLocks/>
          </p:cNvCxnSpPr>
          <p:nvPr userDrawn="1"/>
        </p:nvCxnSpPr>
        <p:spPr>
          <a:xfrm>
            <a:off x="6194442" y="5115691"/>
            <a:ext cx="36576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DF3C83-5DFD-A539-474F-00564E21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64" y="2604321"/>
            <a:ext cx="8236058" cy="1402039"/>
          </a:xfrm>
        </p:spPr>
        <p:txBody>
          <a:bodyPr/>
          <a:lstStyle>
            <a:lvl1pPr algn="ctr">
              <a:defRPr sz="5294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3057B6-028B-061E-F9EA-65E134099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4565" y="1473137"/>
            <a:ext cx="8236057" cy="403929"/>
          </a:xfr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lang="en-US" sz="2471" spc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defTabSz="403433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D3D373-3BFA-EACE-F2EF-1B7ABDDA7B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74565" y="2097708"/>
            <a:ext cx="8236057" cy="403929"/>
          </a:xfrm>
          <a:noFill/>
        </p:spPr>
        <p:txBody>
          <a:bodyPr wrap="square" lIns="0" tIns="0" rIns="0" bIns="0" rtlCol="0" anchor="b">
            <a:noAutofit/>
          </a:bodyPr>
          <a:lstStyle>
            <a:lvl1pPr algn="ctr">
              <a:lnSpc>
                <a:spcPct val="103000"/>
              </a:lnSpc>
              <a:spcBef>
                <a:spcPts val="0"/>
              </a:spcBef>
              <a:defRPr lang="en-US" sz="1412" spc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 defTabSz="403433">
              <a:lnSpc>
                <a:spcPts val="1412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41203A3-78FF-D2AC-00C8-5D87531A4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4565" y="4119534"/>
            <a:ext cx="8236057" cy="403929"/>
          </a:xfrm>
        </p:spPr>
        <p:txBody>
          <a:bodyPr/>
          <a:lstStyle>
            <a:lvl1pPr algn="ctr">
              <a:lnSpc>
                <a:spcPct val="103000"/>
              </a:lnSpc>
              <a:spcBef>
                <a:spcPts val="0"/>
              </a:spcBef>
              <a:defRPr sz="1412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A864349-05CE-4C1F-9A45-56F6514D8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3558" y="4725318"/>
            <a:ext cx="3657601" cy="338866"/>
          </a:xfr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lang="en-US" sz="2824" spc="0" dirty="0" smtClean="0">
                <a:solidFill>
                  <a:schemeClr val="tx1"/>
                </a:solidFill>
                <a:latin typeface="Rastanty Cortez"/>
              </a:defRPr>
            </a:lvl1pPr>
            <a:lvl2pPr>
              <a:defRPr lang="en-US" sz="1588" dirty="0" smtClean="0">
                <a:latin typeface="+mn-lt"/>
              </a:defRPr>
            </a:lvl2pPr>
            <a:lvl3pPr>
              <a:defRPr lang="en-US" sz="1588" dirty="0" smtClean="0">
                <a:latin typeface="+mn-lt"/>
              </a:defRPr>
            </a:lvl3pPr>
            <a:lvl4pPr>
              <a:defRPr lang="en-US" sz="1588" dirty="0" smtClean="0">
                <a:latin typeface="+mn-lt"/>
              </a:defRPr>
            </a:lvl4pPr>
            <a:lvl5pPr>
              <a:defRPr lang="en-US" sz="1588" dirty="0">
                <a:latin typeface="+mn-lt"/>
              </a:defRPr>
            </a:lvl5pPr>
          </a:lstStyle>
          <a:p>
            <a:pPr lvl="0" defTabSz="403433"/>
            <a:r>
              <a:rPr lang="en-US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0AD3556-F09D-B2AF-8ADA-00F89A2CCF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3558" y="5177358"/>
            <a:ext cx="3657602" cy="338866"/>
          </a:xfr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lnSpc>
                <a:spcPct val="103000"/>
              </a:lnSpc>
              <a:spcBef>
                <a:spcPts val="0"/>
              </a:spcBef>
              <a:defRPr lang="en-US" sz="1059" cap="all" spc="18" baseline="0" smtClean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588" smtClean="0">
                <a:latin typeface="+mn-lt"/>
              </a:defRPr>
            </a:lvl2pPr>
            <a:lvl3pPr>
              <a:lnSpc>
                <a:spcPct val="100000"/>
              </a:lnSpc>
              <a:defRPr lang="en-US" sz="1588" smtClean="0">
                <a:latin typeface="+mn-lt"/>
              </a:defRPr>
            </a:lvl3pPr>
            <a:lvl4pPr>
              <a:lnSpc>
                <a:spcPct val="100000"/>
              </a:lnSpc>
              <a:defRPr lang="en-US" sz="1588" smtClean="0">
                <a:latin typeface="+mn-lt"/>
              </a:defRPr>
            </a:lvl4pPr>
            <a:lvl5pPr>
              <a:lnSpc>
                <a:spcPct val="100000"/>
              </a:lnSpc>
              <a:defRPr lang="en-US" sz="1588">
                <a:latin typeface="+mn-lt"/>
              </a:defRPr>
            </a:lvl5pPr>
          </a:lstStyle>
          <a:p>
            <a:pPr lvl="0" defTabSz="403433"/>
            <a:r>
              <a:rPr lang="en-US"/>
              <a:t>Click to edit Master text styles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C5DD34EA-08E1-92E7-93E8-EDF7C4414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0842" y="4725318"/>
            <a:ext cx="3651205" cy="338866"/>
          </a:xfr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lnSpc>
                <a:spcPct val="103000"/>
              </a:lnSpc>
              <a:spcBef>
                <a:spcPts val="0"/>
              </a:spcBef>
              <a:defRPr lang="en-US" sz="1412" cap="none" spc="18" baseline="0" smtClean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588" smtClean="0">
                <a:latin typeface="+mn-lt"/>
              </a:defRPr>
            </a:lvl2pPr>
            <a:lvl3pPr>
              <a:lnSpc>
                <a:spcPct val="100000"/>
              </a:lnSpc>
              <a:defRPr lang="en-US" sz="1588" smtClean="0">
                <a:latin typeface="+mn-lt"/>
              </a:defRPr>
            </a:lvl3pPr>
            <a:lvl4pPr>
              <a:lnSpc>
                <a:spcPct val="100000"/>
              </a:lnSpc>
              <a:defRPr lang="en-US" sz="1588" smtClean="0">
                <a:latin typeface="+mn-lt"/>
              </a:defRPr>
            </a:lvl4pPr>
            <a:lvl5pPr>
              <a:lnSpc>
                <a:spcPct val="100000"/>
              </a:lnSpc>
              <a:defRPr lang="en-US" sz="1588">
                <a:latin typeface="+mn-lt"/>
              </a:defRPr>
            </a:lvl5pPr>
          </a:lstStyle>
          <a:p>
            <a:pPr lvl="0" defTabSz="403433"/>
            <a:r>
              <a:rPr lang="en-US"/>
              <a:t>Click to edit Master text styles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BBC667BD-372D-D38F-932B-69CC5A79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0842" y="5174952"/>
            <a:ext cx="3651205" cy="338866"/>
          </a:xfr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lnSpc>
                <a:spcPct val="103000"/>
              </a:lnSpc>
              <a:spcBef>
                <a:spcPts val="0"/>
              </a:spcBef>
              <a:defRPr lang="en-US" sz="1059" cap="all" spc="18" baseline="0" smtClean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588" smtClean="0">
                <a:latin typeface="+mn-lt"/>
              </a:defRPr>
            </a:lvl2pPr>
            <a:lvl3pPr>
              <a:lnSpc>
                <a:spcPct val="100000"/>
              </a:lnSpc>
              <a:defRPr lang="en-US" sz="1588" smtClean="0">
                <a:latin typeface="+mn-lt"/>
              </a:defRPr>
            </a:lvl3pPr>
            <a:lvl4pPr>
              <a:lnSpc>
                <a:spcPct val="100000"/>
              </a:lnSpc>
              <a:defRPr lang="en-US" sz="1588" smtClean="0">
                <a:latin typeface="+mn-lt"/>
              </a:defRPr>
            </a:lvl4pPr>
            <a:lvl5pPr>
              <a:lnSpc>
                <a:spcPct val="100000"/>
              </a:lnSpc>
              <a:defRPr lang="en-US" sz="1588">
                <a:latin typeface="+mn-lt"/>
              </a:defRPr>
            </a:lvl5pPr>
          </a:lstStyle>
          <a:p>
            <a:pPr lvl="0" defTabSz="40343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217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  <p:sldLayoutId id="2147483670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LEADERSHIP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244124" cy="760288"/>
          </a:xfrm>
        </p:spPr>
        <p:txBody>
          <a:bodyPr/>
          <a:lstStyle/>
          <a:p>
            <a:r>
              <a:rPr lang="en-US" dirty="0" err="1"/>
              <a:t>Presente</a:t>
            </a:r>
            <a:r>
              <a:rPr lang="en-US" dirty="0"/>
              <a:t> par</a:t>
            </a:r>
          </a:p>
          <a:p>
            <a:r>
              <a:rPr lang="en-US" dirty="0" err="1"/>
              <a:t>Merveille</a:t>
            </a:r>
            <a:r>
              <a:rPr lang="en-US" dirty="0"/>
              <a:t> </a:t>
            </a:r>
            <a:r>
              <a:rPr lang="en-US" dirty="0" err="1"/>
              <a:t>Busamba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 descr="A red and white logo with a cross and a bible&#10;&#10;Description automatically generated">
            <a:extLst>
              <a:ext uri="{FF2B5EF4-FFF2-40B4-BE49-F238E27FC236}">
                <a16:creationId xmlns:a16="http://schemas.microsoft.com/office/drawing/2014/main" id="{5FEFA96D-B766-0C74-0D56-9DEAB510A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81" y="375660"/>
            <a:ext cx="1835417" cy="16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Objectifs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la séance 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1.Découvrir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Découvrir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2" name="Text Placeholder 34">
            <a:extLst>
              <a:ext uri="{FF2B5EF4-FFF2-40B4-BE49-F238E27FC236}">
                <a16:creationId xmlns:a16="http://schemas.microsoft.com/office/drawing/2014/main" id="{B4D777BB-0108-6780-CF21-868472139CD8}"/>
              </a:ext>
            </a:extLst>
          </p:cNvPr>
          <p:cNvSpPr txBox="1">
            <a:spLocks/>
          </p:cNvSpPr>
          <p:nvPr/>
        </p:nvSpPr>
        <p:spPr>
          <a:xfrm>
            <a:off x="6042779" y="4240730"/>
            <a:ext cx="3012438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Identifier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E62C1805-6DC5-BF6C-B424-B1595BDA08F1}"/>
              </a:ext>
            </a:extLst>
          </p:cNvPr>
          <p:cNvSpPr txBox="1">
            <a:spLocks/>
          </p:cNvSpPr>
          <p:nvPr/>
        </p:nvSpPr>
        <p:spPr>
          <a:xfrm>
            <a:off x="6092388" y="4905683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Identifier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1.Découvrir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4D40-02AF-2142-8069-30D30826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623D58-FE5C-5DBA-0143-738572CE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1.Découvrir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FACC9-921D-5809-6761-E142F367483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53463-06B1-2EF6-0F93-2E5D8A3289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AC98A90-7CC6-1E3A-AAD6-F781BAA57E2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suite</a:t>
            </a:r>
          </a:p>
        </p:txBody>
      </p:sp>
    </p:spTree>
    <p:extLst>
      <p:ext uri="{BB962C8B-B14F-4D97-AF65-F5344CB8AC3E}">
        <p14:creationId xmlns:p14="http://schemas.microsoft.com/office/powerpoint/2010/main" val="140641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A8237-337D-D084-FB45-4AF718C9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D015216-CB77-6B43-AC73-FE9FDBEF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Identifier les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4B845FB4-6F05-8B69-EAEF-6A5F8118577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30F3CB-F2DB-5909-9A3B-E63F4F0026C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E011F0-F15E-669A-21E4-CEFAF822E0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4274FE08-B1F4-9144-C3FA-7E26D83530A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4DA2E-6698-C4ED-23DE-73EA3869FA2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62897CB-0892-8FFF-582E-FAC3D884858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F07EB147-6607-3222-85C3-668F8780A59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F288F8-2B72-722C-859B-645A6E6DDE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77832B-42AF-8F2C-5002-9F49E18202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AE2DF-9A62-FAEB-1D53-0FCCF5E4D82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322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B28F-F60A-8421-6049-30EF9395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546E7C-A4A1-E72A-E440-28674C4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Identifier les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C291A-1107-A96D-6636-BCF7E32E4F9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B32C9-21DF-8C3B-7168-7EFE4D39CD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6BB320B-33D9-E11D-3734-64C9DDEF1574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suite</a:t>
            </a:r>
          </a:p>
        </p:txBody>
      </p:sp>
    </p:spTree>
    <p:extLst>
      <p:ext uri="{BB962C8B-B14F-4D97-AF65-F5344CB8AC3E}">
        <p14:creationId xmlns:p14="http://schemas.microsoft.com/office/powerpoint/2010/main" val="240338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CBD3-092A-7DC2-C8AA-5DA57689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831E11-99DE-C015-8CCA-FE8B3F28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/>
              <a:t>3.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br>
              <a:rPr lang="en-US" dirty="0"/>
            </a:b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FD6CB738-6CCF-88BB-22C8-BB93695A9F2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E16D2D-D013-86FF-8584-8B6EC70F03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BE2E3A-D37A-D3DB-E4B1-EABA23539D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51E452C6-6B0C-CA6F-E652-DD18BB4BE946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627C9E-711D-500E-67FB-BADE0FF42B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5AE19D-64C3-72A6-2DE9-043716E758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FDE57CE5-9AB3-BD9D-D104-CA09BB23A10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880278-2617-BD71-F6F0-F2D431CB36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F6B0A1-0438-E488-A17F-C4F1C55B82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F218B-C99F-0039-3826-61FEE0ADE68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29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F648-D9D2-F34F-7116-CDB510F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A672CEB-F200-7911-3239-50EEE2FD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55DF8-8141-836C-4F40-BADD34EFAE1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C1F54-25DD-8756-DABD-8692BFC105A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0A4DF9A-05CB-2D90-95A8-9FFDBEA3D33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suite</a:t>
            </a:r>
          </a:p>
        </p:txBody>
      </p:sp>
    </p:spTree>
    <p:extLst>
      <p:ext uri="{BB962C8B-B14F-4D97-AF65-F5344CB8AC3E}">
        <p14:creationId xmlns:p14="http://schemas.microsoft.com/office/powerpoint/2010/main" val="3205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A81B-CD46-8571-2FC3-6522D485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55D43A54-4C6E-DB8C-91BE-03393332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Participons</a:t>
            </a:r>
            <a:endParaRPr lang="en-US" sz="4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AC68A37A-0355-8AD0-D09C-FBF30820BAF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45D778D-364B-614F-B11C-B487F1FD9D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7F10672-C04C-C19A-6188-ED68646219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70F60E7-2517-B32F-B9B9-0DE7E6E5FEE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70CE4B2-7ABE-19F5-DE14-1F757D4911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Reponses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2EC4C-30EB-2D3E-BDB9-7535F2E93B6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535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5125" y="1766777"/>
            <a:ext cx="8534400" cy="457200"/>
          </a:xfrm>
        </p:spPr>
        <p:txBody>
          <a:bodyPr/>
          <a:lstStyle/>
          <a:p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Quand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pensez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au mot ‘leader’,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qu’est-ce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qui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vient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à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l’esprit</a:t>
            </a:r>
            <a:r>
              <a:rPr lang="en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Séance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Séance 2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Séance 3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2" name="Picture 1" descr="A red and white logo with a cross and a bible&#10;&#10;Description automatically generated">
            <a:extLst>
              <a:ext uri="{FF2B5EF4-FFF2-40B4-BE49-F238E27FC236}">
                <a16:creationId xmlns:a16="http://schemas.microsoft.com/office/drawing/2014/main" id="{BABB3992-69B4-4CF8-D5FA-BFA614F0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5" y="838429"/>
            <a:ext cx="1835417" cy="16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572A-B889-E02D-F354-F967A1BD1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4" y="1098698"/>
            <a:ext cx="9448800" cy="9144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À travers cette séance, nous allons voir comment Dieu définit le leadership et comment nous pouvons devenir des leaders selon son cœur.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BC369-96D1-073E-80DB-2016B60B5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80F34-C95A-EC6D-1134-4A09D50DA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29A588-97B1-4963-9A72-979B1D199A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85549-AD62-2DF5-A5D2-1A7A3DE2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7D4082AF-DEAB-B520-944C-B9F45C44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Qu’est-ce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le leadership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D426D356-3580-BCC6-531B-0EA38B450CB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0D61283-390F-D1ED-F46E-5E83BAC207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Définir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9588349-D5D2-4A11-CCDF-44201A47E0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Définir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C6008A1-527C-2EC3-A1B5-F733062005F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4DBEA42-962B-9FD2-E0C1-A71D40AE5B8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4FC7F-C709-7610-E5F5-7B2F0248884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Text Placeholder 34">
            <a:extLst>
              <a:ext uri="{FF2B5EF4-FFF2-40B4-BE49-F238E27FC236}">
                <a16:creationId xmlns:a16="http://schemas.microsoft.com/office/drawing/2014/main" id="{426B55BC-D7EE-36D8-0633-DE9448C00822}"/>
              </a:ext>
            </a:extLst>
          </p:cNvPr>
          <p:cNvSpPr txBox="1">
            <a:spLocks/>
          </p:cNvSpPr>
          <p:nvPr/>
        </p:nvSpPr>
        <p:spPr>
          <a:xfrm>
            <a:off x="6042779" y="4240730"/>
            <a:ext cx="3012438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Identifier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37A935BF-49E5-014D-E0FF-973A2FC2AC73}"/>
              </a:ext>
            </a:extLst>
          </p:cNvPr>
          <p:cNvSpPr txBox="1">
            <a:spLocks/>
          </p:cNvSpPr>
          <p:nvPr/>
        </p:nvSpPr>
        <p:spPr>
          <a:xfrm>
            <a:off x="6092388" y="4905683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Identifier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822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C90F-23ED-B628-26E4-D4231F43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E2C10F-9279-2FC1-BEFD-51B087EE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1.Découvrir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19ACE85-5B2D-BEC3-5D91-DE31BE33A3E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84D1F-747B-3A76-7043-87D4A5E6AA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D91DDD-38A3-3FF8-D03F-FDBC2135D9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4DCFF2F0-593B-8232-7D61-DCC3C40AE7C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82F438-57A4-E7CA-847F-2183EB5437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8C0EB2-8CEE-69A1-609C-06840766CC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Jésus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lavant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pieds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disciples (Jean 13:12-17).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83F89B4C-F2A1-BB14-8AC5-2F7099AD84CB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BB4750-F06A-5617-992F-F91F94E779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2EBB48-F31C-9B48-C2A2-446E8CA7D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6A523-2411-EB57-66BF-E5F740DB44A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144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057A0-9DC8-9A84-F5B6-7DAD5969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4ED1-91BD-1685-C5C4-2CC56B81B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262E6-4C06-9CC3-AA84-16273FA7E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8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25EE-40B8-F34F-E7B1-811456F4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52CE33-8899-5743-F727-72DD7A58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1.Découvrir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CFD05-2093-5435-DDA7-A5E55BBF7F8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39B70-43C8-846F-782D-433BEE80F84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9A5886A-0833-F71E-FBE8-2DAABA38019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Leadership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séculier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souvent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basé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sur le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pouvoir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la performance et le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contrôle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Leadership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basé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sur le service,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l’amour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l’humilité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biblique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Jésus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lavant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pieds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disciples (Jean 13:12-17).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7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DCA7-B84C-281E-85AA-1D7635DB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Définition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</a:t>
            </a:r>
            <a:b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B38D4A-7393-7ABA-2F6D-CDB7C3B714C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 leader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est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un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serviteur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qui guide les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autres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selon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principes de Dieu, avec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l’objectif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glorifier le Seigneur et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d’édifier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autres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."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7C3CF-27A2-9C19-4726-F12D555E36E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22163-ED1B-FC69-465D-5028BF7E00B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994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A2EB-F054-9B3F-F2A5-E27D990C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Versets </a:t>
            </a:r>
            <a:r>
              <a:rPr lang="en-US" sz="5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5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5400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7B6C6F6-081F-9896-4BF4-C493E9AC19D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"Mais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celui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qui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veut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être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grand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parmi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sera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votre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serviteur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 (Matthieu 20:26).</a:t>
            </a: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endParaRPr lang="en-US" sz="32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"Je suis le bon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berger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Le bon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berger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donne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vie pour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brebis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 (Jean 10:11).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008CF-A6DB-A456-1130-39F5384A26A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6270F-F1C2-359A-22AB-C8C67B22BEC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67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2C925-F98D-C85B-5E60-7764248C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4BF732-0CA0-8DAC-6AD3-C742DB11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Identifier les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EE5B996A-A2CC-4A70-3FFA-D3EA1DBF3CB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6A91ED-EA52-4960-46E3-3E166A1EA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A2953E-F8D5-ACD2-4E6C-286801713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A7AD86E9-F5C7-FA45-CCC5-E7FC4463F3B2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A9A471-72E7-5048-AEAA-E138EADA31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6D685A-25E3-7E96-8AEF-7F01B0915B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407BD980-6730-67C3-CFF0-B13D37E40A1C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F3E997-0361-4A61-EC07-694BB6AA0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ACD100B-FC2B-8A2F-FE5D-AED5925F08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50F88-33D0-CB7E-2819-CEC742836A6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199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13F5-21EF-AB2A-7562-69D71EED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6BC0EF-3EC7-2764-435C-F4E3ECFB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Les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clés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4EDFB-4676-8C49-A285-C28C03693AF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48F51-C1F7-7F85-A9B0-9725F4027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BA68FEA-A2F9-A368-B061-638DA43B6A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Humilité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tout don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vient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Dieu.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Moïse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Nombres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12:3).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Vision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Savoir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où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Dieu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veut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emmener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peuple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Nehemie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reconstruisant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murs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Jérusalem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Néhémie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2:17-18).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9113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2BD7-9410-D365-E7F0-5F02CF2B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16364DA-B0D4-8953-9330-BE0502D0745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Amour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Mettre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autres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avant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soi.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Jésus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sacrifiant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vie pour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l’humanité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(Jean 3:16)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Résilience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Persévérer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malgré les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défis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L’apôtre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Paul face aux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persécutions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(2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Corinthiens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4:8-9).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60593-DEB4-C757-465A-9B1CE6D11D5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6C92A-6E20-BF79-8394-9C3E6C7B6F3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709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400" dirty="0"/>
              <a:t>En tant que </a:t>
            </a:r>
            <a:r>
              <a:rPr lang="en-US" sz="2400" dirty="0" err="1"/>
              <a:t>jeunes</a:t>
            </a:r>
            <a:r>
              <a:rPr lang="en-US" sz="2400" dirty="0"/>
              <a:t> de </a:t>
            </a:r>
            <a:r>
              <a:rPr lang="en-US" sz="2400" dirty="0" err="1"/>
              <a:t>l’ECC</a:t>
            </a:r>
            <a:r>
              <a:rPr lang="en-US" sz="2400" dirty="0"/>
              <a:t> CBCA NGUBA, nous </a:t>
            </a:r>
            <a:r>
              <a:rPr lang="en-US" sz="2400" dirty="0" err="1"/>
              <a:t>sommes</a:t>
            </a:r>
            <a:r>
              <a:rPr lang="en-US" sz="2400" dirty="0"/>
              <a:t> </a:t>
            </a:r>
            <a:r>
              <a:rPr lang="en-US" sz="2400" dirty="0" err="1"/>
              <a:t>appeles</a:t>
            </a:r>
            <a:r>
              <a:rPr lang="en-US" sz="2400" dirty="0"/>
              <a:t> a </a:t>
            </a:r>
            <a:r>
              <a:rPr lang="en-US" sz="2400" dirty="0" err="1"/>
              <a:t>impacter</a:t>
            </a:r>
            <a:r>
              <a:rPr lang="en-US" sz="2400" dirty="0"/>
              <a:t> de manière significative. </a:t>
            </a:r>
            <a:r>
              <a:rPr lang="en-US" sz="2400" b="1" dirty="0"/>
              <a:t>La generation attend avec un ardent </a:t>
            </a:r>
            <a:r>
              <a:rPr lang="en-US" sz="2400" b="1" dirty="0" err="1"/>
              <a:t>desir</a:t>
            </a:r>
            <a:r>
              <a:rPr lang="en-US" sz="2400" b="1" dirty="0"/>
              <a:t> la revelation du Fils de Dieu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C465-298C-22BE-16DE-C775F274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75037-F213-425B-14D9-F7241E6A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Identifie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dans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laquelle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il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excelle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qu’il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aimerait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développer</a:t>
            </a:r>
            <a:r>
              <a:rPr lang="en-US" sz="4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1299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20CE-F832-B426-1E61-5ADD8CBD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6040-5A9C-BF58-3B30-E2D7C1BB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Quel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impact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pouvons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-nous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avoir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tant que leaders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chrétiens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dans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notre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église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notre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famille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et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notre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communauté</a:t>
            </a:r>
            <a:r>
              <a:rPr lang="en-US" sz="4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5F1B7-E4C9-8230-18BE-EF3A5172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E77EB-721F-ED43-4D96-CA255302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A889-5E1C-4916-83E4-78037C5EDF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9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FDC5-BBB7-71E6-2FBF-F7D4D991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B1FB-137A-9929-8D3E-4B693277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9656" y="1407042"/>
            <a:ext cx="9448800" cy="9144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Vous êtes appelés par Dieu à diriger, non par vos propres forces, mais avec son aide. Et tout commence par une disposition à servir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7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6B4C-FDB5-4BAA-903F-537BA28F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Retenez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2CE59-CCEE-EF88-DE83-D539019A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étapes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vues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posent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fondations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pour les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activités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interactives à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venir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consolidant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principes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théoriques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par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réflexion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collective. Elles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aident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participants à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comprendre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le leadership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bien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qu’exigeant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est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un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privilège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opportunité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servir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selon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</a:t>
            </a:r>
            <a:r>
              <a:rPr lang="en-US" sz="36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cœur</a:t>
            </a:r>
            <a:r>
              <a:rPr lang="en-US" sz="3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Dieu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5D45-A9CC-DBC1-978C-E55006B7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7C1AB-07E8-4803-A771-40005C6D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A889-5E1C-4916-83E4-78037C5EDF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37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5FB9-AEDB-FC0F-2C1E-5E8540AA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663DC-B0EC-F67F-6E14-6DD0CFEA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/>
              <a:t>3.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br>
              <a:rPr lang="en-US" dirty="0"/>
            </a:b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D77EDF57-D7A7-A89D-5A95-B882B597A13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16892D-A526-2AD6-6752-29DB6F1A8E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0C3F13-A2B8-0A58-D078-4E465767B8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ECFCBE70-900F-F43D-48FF-94432CDE8B5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5A9551-C52F-46DC-6FEC-7AD2528E3E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58CD85-2563-2477-8BB4-B59E7A25FF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2AB3DB23-7AD0-41D8-463B-402188638E4F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C9AFE2-8709-8F91-08DE-200AFB3707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98AD32-6AF8-0FE3-E3E7-CD06315A473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8D2B5-67DE-2978-1033-3E1D66D821D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8130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A808-9270-08CE-351E-3BA114F7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04F23F-FD9D-9907-7C5B-C111716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Reconnaître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valeur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service dans le leadership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81FF9-CDD1-89CC-EBF8-3B81364520F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733EE-3377-374A-6D05-028536DA5AD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16CD331-0229-D543-95AE-F25730D4C4D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suite</a:t>
            </a:r>
          </a:p>
        </p:txBody>
      </p:sp>
    </p:spTree>
    <p:extLst>
      <p:ext uri="{BB962C8B-B14F-4D97-AF65-F5344CB8AC3E}">
        <p14:creationId xmlns:p14="http://schemas.microsoft.com/office/powerpoint/2010/main" val="319869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9F91-8404-D427-3276-0EF341D0C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29D35D09-CB22-A82B-B54D-3994A46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Participons</a:t>
            </a:r>
            <a:endParaRPr lang="en-US" sz="4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235D96DA-FB48-06F8-3EA1-2F7293A7A3D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2E234D9-C408-8A46-34E7-C67EF9B42D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0A24B82-20FE-98BE-D52E-B7484ABBA2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7953CB7-B010-0217-38B6-DD82F953F02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6E409FA-193B-5875-8B2B-1CF4B8C966A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Reponses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F4FC4-FA64-50E3-10A0-AD71D498D3A5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711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03F48-0FE3-2D91-DEBD-E630C737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5E02-17FE-F45A-6CD9-0A5F0D79B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REFLEXION PERSONELLE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2AB5A-EB7E-A8DF-C2FD-3278AA98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125" y="1766777"/>
            <a:ext cx="8534400" cy="4572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Parmi les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humilité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vision, amour,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résilience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laquelle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pensez-vous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déjà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incarner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et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pourquoi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77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F9121-48EA-9767-BD6F-5FA25D79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EECF-70D5-48C3-DDF8-F016973E8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4" y="1098698"/>
            <a:ext cx="9448800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Parmi les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d’un leader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humilité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vision, amour,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résilience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laquelle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pensez-vous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déjà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incarner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et </a:t>
            </a:r>
            <a:r>
              <a:rPr lang="en-US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pourquoi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?"</a:t>
            </a:r>
            <a:r>
              <a:rPr lang="fr-FR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4973D-1034-E638-ED4B-D97014841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7A81-9EF7-1185-7ED1-BB907BE00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29A588-97B1-4963-9A72-979B1D199A2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45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D6973-BF35-2ABF-C1EF-7C023B8E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3365-4D15-245B-EF0F-49B05F147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4" y="1098698"/>
            <a:ext cx="9448800" cy="9144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Quelle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souhaitez-vous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développer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davantage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et comment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pensez-vous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y </a:t>
            </a:r>
            <a:r>
              <a:rPr lang="en-US" sz="4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parvenir</a:t>
            </a:r>
            <a:r>
              <a:rPr lang="en-US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</a:t>
            </a:r>
            <a:r>
              <a:rPr lang="fr-FR" sz="4000" dirty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F9CEB-DC49-6E7F-0609-5BCF77E14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216A-D23D-908D-678C-9DA69E08F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29A588-97B1-4963-9A72-979B1D199A2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7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principaux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4" y="2911781"/>
            <a:ext cx="1743807" cy="1470438"/>
          </a:xfrm>
        </p:spPr>
        <p:txBody>
          <a:bodyPr/>
          <a:lstStyle/>
          <a:p>
            <a:r>
              <a:rPr lang="en-US" dirty="0"/>
              <a:t>POURQUOI LA FORMATION-JE GAGNE QUOI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80D1E-838C-ADBC-F3EA-5E94F221C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C4BDEA89-D2F4-F6AB-EDFA-374DCAF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groupe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CC7DA6F9-3A78-C3C5-DFC4-EFAF3492719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190BEDB-C440-D9D2-4616-DD67B7FDA6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E0EAD2C-DDC1-06A2-439D-34645A8877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25D747B-7BE4-747F-5845-6E15845BBA7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8C447DA-716D-CEBE-1A17-5DD4D608527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Reponses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F9E81-755F-D6C0-ACF9-CAC46CB138A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6720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A3944-6676-F4A0-14D9-041F2E6CF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BA07-659D-CB25-D786-469D26BC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75B2-24F8-51B2-18E3-D2EA9B18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Instructions pour la discussion :</a:t>
            </a:r>
          </a:p>
          <a:p>
            <a:pPr marL="0" indent="0"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Chacun partage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qu’il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estime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posséder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comment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cela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impacté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situation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récente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groupe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discute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moyens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pratiques pour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développer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qualités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qu’ils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souhaitent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améliorer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Rappel au </a:t>
            </a:r>
            <a:r>
              <a:rPr lang="en-US" sz="3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groupe</a:t>
            </a:r>
            <a:r>
              <a:rPr lang="en-US" sz="3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L’objectif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est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d’encourager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d’apprendre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autres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sans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jugement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0452-59E6-3CA0-E74C-2BAD627A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A8540-40ED-8180-2848-E7BE8DA3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A889-5E1C-4916-83E4-78037C5EDF7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4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F262A-D589-0ADF-02E3-CE514F226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E86C929-68D7-CB7F-E1A1-E8E335D2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Retour 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C49CB5C1-F4C2-BE50-0FEA-10980E34E58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3E6B60A-8B6D-17DF-BCD4-DE4C02233C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0592" y="3547578"/>
            <a:ext cx="2653545" cy="58796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B48D3BD-4F25-625E-C619-B3DF59918B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4530" y="4108378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01FB31F-8304-3A93-B984-D943AAFD989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7611" y="3575777"/>
            <a:ext cx="3012438" cy="587964"/>
          </a:xfrm>
        </p:spPr>
        <p:txBody>
          <a:bodyPr/>
          <a:lstStyle/>
          <a:p>
            <a:r>
              <a:rPr lang="en-US" dirty="0"/>
              <a:t>REPONSES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3B66C64-BFB7-3523-DB59-AD5C874FB4B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077057" y="4163741"/>
            <a:ext cx="2653545" cy="172710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Reponses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9BA26-CF39-E6E2-1C33-6472D5F8246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2060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AD7B-CFEB-F942-EC35-BEB404A79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28CA-04DE-9BE3-52D9-E0A8D6ED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CAF4-D486-E384-4499-1DDFB8C3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Chaque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groupe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désigne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un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porte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-parole pour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partager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idée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ou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expérience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inspirante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issue de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leurs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discussions.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7984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CAC0-4625-9254-D008-4B7F9973D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6D80-604E-CB6E-15D1-FE9FDC1D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4" y="1098698"/>
            <a:ext cx="9448800" cy="9144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À travers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cet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exercice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nous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voyons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le leadership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n’est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pas un concept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abstrait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mais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pratique concrète qui commence par de petites actions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1D3BD-D194-D5F7-519B-6D070AB2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31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CEC6-984E-7A34-6285-63E85028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7721B1-EB43-1A15-7167-1AB5F569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/>
              <a:t>3. 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Application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biblique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en-US" sz="4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Priere</a:t>
            </a:r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cloture</a:t>
            </a:r>
            <a:br>
              <a:rPr lang="en-US" dirty="0"/>
            </a:b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A0997C3B-5AD3-1F5B-FE7A-F3FC8686F422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15F3C4-04CA-E4BC-1D41-E0B0867F22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RETENEZ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0B8CC7-F0D1-CC8B-A6FD-3C4DE50A432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6CA57791-F095-8E10-8251-4E1FE529A6D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FC434-A713-2EAE-4DCC-15E43EB48A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VERSET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B3E16-3806-48BA-F294-1339B77FD7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C408D20A-A494-EEBD-7EC2-D06E7C2086B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622B6F-6CCE-A725-DFC3-90F893BC33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38C6D8-8EDC-834E-34FB-527BA3628C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ici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4D3A9-65DB-920B-E5AE-07284830E15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3402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"Car je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connais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projets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j’ai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formés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l'Éternel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projets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paix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non de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malheur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afin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donner un avenir et de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l’espérance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 (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Jérémie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29:11).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EC83-47E6-0B28-623B-B1AA85035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4C8FC8-0F42-FF04-3D39-6F2D657E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Explication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FBE8143-D656-F257-17E1-5081F98D0F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Dieu a un plan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spécifique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pour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chaque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individu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En tant que leaders,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notre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rôle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est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discerner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plan et de guider les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autres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à marcher dans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cette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direction</a:t>
            </a:r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DD958562-6793-3BA2-A63B-4B5FDBE49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636E8-13F3-EAFD-D641-49CAD8D9672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3492-CCC5-7A1B-4653-570F2719834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803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41C-FB22-7186-9939-D6AE9CA7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B084-5FD0-B66C-4BA5-678B1F44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534A-4345-1E29-FCBF-3001ECEA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Moïse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son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hésitation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à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devenir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d’Israël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mais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qui, par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obéissance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a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permis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la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libération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peuple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(Exode 3:11-12).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58976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A000-6BB9-A13D-0717-454427D7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A52D-279B-6FB9-0558-AD9358234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726" y="1236921"/>
            <a:ext cx="9448800" cy="914400"/>
          </a:xfrm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Veuillez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prendre un moment pour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réfléchir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sur la manière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dont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Dieu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appelle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à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servir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dans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votre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contexte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actuel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église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famille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communauté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b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44B351-FC06-86CF-6F10-1F36E3C26BE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A la fin de </a:t>
            </a:r>
            <a:r>
              <a:rPr lang="en-US" dirty="0" err="1"/>
              <a:t>cette</a:t>
            </a:r>
            <a:r>
              <a:rPr lang="en-US" dirty="0"/>
              <a:t> formation, nous </a:t>
            </a:r>
            <a:r>
              <a:rPr lang="en-US" dirty="0" err="1"/>
              <a:t>esperons</a:t>
            </a:r>
            <a:r>
              <a:rPr lang="en-US" dirty="0"/>
              <a:t> la grace de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etre</a:t>
            </a:r>
            <a:r>
              <a:rPr lang="en-US" dirty="0"/>
              <a:t> des </a:t>
            </a:r>
            <a:r>
              <a:rPr lang="en-US" dirty="0" err="1"/>
              <a:t>tatatitatata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27E5E-BF0A-6CF3-952A-C19DA73E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218315-F28B-0181-A157-660B1EA5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C9077FF-FE88-61B7-98A6-461DF54A4D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 leadership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n’est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pas un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titre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mais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responsabilité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En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marchant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avec Dieu,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vous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serez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équipés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pour transformer des vies, pour Sa gloire."</a:t>
            </a:r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3FA02202-E0C9-E201-F2AF-90DA2B93B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991F0-220F-FD6B-55D7-80052BD0C11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3137D-2BE0-4041-D7C2-9334DFC48B5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814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882DD605-86FD-9449-DDD0-7279AE74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837" y="2604321"/>
            <a:ext cx="5995366" cy="1402039"/>
          </a:xfrm>
        </p:spPr>
        <p:txBody>
          <a:bodyPr/>
          <a:lstStyle/>
          <a:p>
            <a:r>
              <a:rPr lang="en-US" dirty="0" err="1"/>
              <a:t>Merveille</a:t>
            </a:r>
            <a:r>
              <a:rPr lang="en-US" dirty="0"/>
              <a:t>  </a:t>
            </a:r>
            <a:r>
              <a:rPr lang="en-US" dirty="0" err="1"/>
              <a:t>Busamba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06045-A527-EEC8-E2BB-8C96DD3AC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5838" y="1473137"/>
            <a:ext cx="5995365" cy="4039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Engagement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54EB2-BB39-62D0-9F79-71741D4D6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5838" y="2097708"/>
            <a:ext cx="5995365" cy="403929"/>
          </a:xfrm>
        </p:spPr>
        <p:txBody>
          <a:bodyPr/>
          <a:lstStyle/>
          <a:p>
            <a:r>
              <a:rPr lang="en-US" dirty="0"/>
              <a:t>Moi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77DAAA-C136-A698-BEEE-23E23A1B9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5838" y="3880884"/>
            <a:ext cx="5995365" cy="6425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Je </a:t>
            </a:r>
            <a:r>
              <a:rPr lang="en-US" dirty="0" err="1"/>
              <a:t>prie</a:t>
            </a:r>
            <a:r>
              <a:rPr lang="en-US" dirty="0"/>
              <a:t> que Dieu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AC2C63-B591-1786-A1CE-33BB5B610A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7163" y="4725318"/>
            <a:ext cx="2662519" cy="338866"/>
          </a:xfrm>
        </p:spPr>
        <p:txBody>
          <a:bodyPr/>
          <a:lstStyle/>
          <a:p>
            <a:r>
              <a:rPr lang="en-US" dirty="0"/>
              <a:t>Moi avec Dieu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D72-DF09-B4F3-638C-EEBEEC2D9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7163" y="5177358"/>
            <a:ext cx="2662519" cy="338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DIEU CHEF DE MA VIE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472486-FF9E-0086-919E-BEBD571F09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319" y="4725318"/>
            <a:ext cx="2657862" cy="338866"/>
          </a:xfrm>
        </p:spPr>
        <p:txBody>
          <a:bodyPr/>
          <a:lstStyle/>
          <a:p>
            <a:r>
              <a:rPr lang="en-US" dirty="0" err="1"/>
              <a:t>Fevrier</a:t>
            </a:r>
            <a:r>
              <a:rPr lang="en-US" dirty="0"/>
              <a:t> 2025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F28EC5-BE9C-36A1-450B-B19A8DEEA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2319" y="5174952"/>
            <a:ext cx="2657862" cy="338866"/>
          </a:xfrm>
        </p:spPr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89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Prière</a:t>
            </a:r>
            <a:r>
              <a:rPr lang="en-US" dirty="0"/>
              <a:t> finale 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pPr lvl="0"/>
            <a:r>
              <a:rPr lang="en-US" dirty="0"/>
              <a:t>Meditation</a:t>
            </a:r>
          </a:p>
          <a:p>
            <a:pPr lvl="0"/>
            <a:r>
              <a:rPr lang="en-US" dirty="0"/>
              <a:t>Merci beaucoup!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1" descr="A red and white logo with a cross and a bible&#10;&#10;Description automatically generated">
            <a:extLst>
              <a:ext uri="{FF2B5EF4-FFF2-40B4-BE49-F238E27FC236}">
                <a16:creationId xmlns:a16="http://schemas.microsoft.com/office/drawing/2014/main" id="{A25C1BBC-8F5F-D200-9F11-E983039B0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704" y="482831"/>
            <a:ext cx="1835417" cy="16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92" y="543028"/>
            <a:ext cx="4518122" cy="1688906"/>
          </a:xfrm>
        </p:spPr>
        <p:txBody>
          <a:bodyPr/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Séance 1 : </a:t>
            </a:r>
            <a:r>
              <a:rPr lang="en-US" sz="32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Comprendre</a:t>
            </a:r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Chrétien</a:t>
            </a:r>
            <a:b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64126" y="5917583"/>
            <a:ext cx="4672693" cy="812059"/>
          </a:xfrm>
        </p:spPr>
        <p:txBody>
          <a:bodyPr/>
          <a:lstStyle/>
          <a:p>
            <a:r>
              <a:rPr lang="en-US" dirty="0"/>
              <a:t>Par </a:t>
            </a:r>
            <a:r>
              <a:rPr lang="en-US" dirty="0" err="1"/>
              <a:t>Merveille</a:t>
            </a:r>
            <a:r>
              <a:rPr lang="en-US" dirty="0"/>
              <a:t> BUSAMBA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 dirty="0"/>
              <a:t>Leadership Chretien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9A55A0B-55AE-AD2A-EF67-6C40E3141B64}"/>
              </a:ext>
            </a:extLst>
          </p:cNvPr>
          <p:cNvSpPr txBox="1">
            <a:spLocks/>
          </p:cNvSpPr>
          <p:nvPr/>
        </p:nvSpPr>
        <p:spPr>
          <a:xfrm>
            <a:off x="5618992" y="4042897"/>
            <a:ext cx="4518122" cy="834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24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Thème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sz="3200" b="0" dirty="0">
                <a:solidFill>
                  <a:schemeClr val="accent4"/>
                </a:solidFill>
                <a:ea typeface="+mn-ea"/>
                <a:cs typeface="+mn-cs"/>
              </a:rPr>
              <a:t>"Le leadership </a:t>
            </a:r>
            <a:r>
              <a:rPr lang="en-US" sz="3200" b="0" dirty="0" err="1">
                <a:solidFill>
                  <a:schemeClr val="accent4"/>
                </a:solidFill>
                <a:ea typeface="+mn-ea"/>
                <a:cs typeface="+mn-cs"/>
              </a:rPr>
              <a:t>selon</a:t>
            </a:r>
            <a:r>
              <a:rPr lang="en-US" sz="3200" b="0" dirty="0">
                <a:solidFill>
                  <a:schemeClr val="accent4"/>
                </a:solidFill>
                <a:ea typeface="+mn-ea"/>
                <a:cs typeface="+mn-cs"/>
              </a:rPr>
              <a:t> Dieu : </a:t>
            </a:r>
            <a:r>
              <a:rPr lang="en-US" sz="3200" b="0" dirty="0" err="1">
                <a:solidFill>
                  <a:schemeClr val="accent4"/>
                </a:solidFill>
                <a:ea typeface="+mn-ea"/>
                <a:cs typeface="+mn-cs"/>
              </a:rPr>
              <a:t>Servir</a:t>
            </a:r>
            <a:r>
              <a:rPr lang="en-US" sz="3200" b="0" dirty="0">
                <a:solidFill>
                  <a:schemeClr val="accent4"/>
                </a:solidFill>
                <a:ea typeface="+mn-ea"/>
                <a:cs typeface="+mn-cs"/>
              </a:rPr>
              <a:t> avec vision et </a:t>
            </a:r>
            <a:r>
              <a:rPr lang="en-US" sz="3200" b="0" dirty="0" err="1">
                <a:solidFill>
                  <a:schemeClr val="accent4"/>
                </a:solidFill>
                <a:ea typeface="+mn-ea"/>
                <a:cs typeface="+mn-cs"/>
              </a:rPr>
              <a:t>humilité</a:t>
            </a:r>
            <a:r>
              <a:rPr lang="en-US" sz="3200" b="0" dirty="0">
                <a:solidFill>
                  <a:schemeClr val="accent4"/>
                </a:solidFill>
                <a:ea typeface="+mn-ea"/>
                <a:cs typeface="+mn-cs"/>
              </a:rPr>
              <a:t>"</a:t>
            </a:r>
          </a:p>
          <a:p>
            <a:br>
              <a:rPr lang="en-US" sz="3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7FDC35F-2FA3-5D7A-EF8A-1C8DD902AC3A}"/>
              </a:ext>
            </a:extLst>
          </p:cNvPr>
          <p:cNvSpPr txBox="1">
            <a:spLocks/>
          </p:cNvSpPr>
          <p:nvPr/>
        </p:nvSpPr>
        <p:spPr>
          <a:xfrm>
            <a:off x="5639311" y="5892965"/>
            <a:ext cx="5941427" cy="834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Objectif global :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Introduire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les participants aux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fondamentaux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leadership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s’appuyant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sur les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enseignements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bibliques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et les </a:t>
            </a:r>
            <a:r>
              <a:rPr lang="en-US" sz="2400" b="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exemples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pratiques.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br>
              <a:rPr lang="en-US" sz="3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Accueil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chaleureux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Présentation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objectifs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la séance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Contribuons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tous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participant</a:t>
            </a:r>
            <a:endParaRPr lang="en-US" dirty="0"/>
          </a:p>
          <a:p>
            <a:endParaRPr lang="zh-CN" altLang="en-US" dirty="0"/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Enseignement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principal </a:t>
            </a:r>
            <a:endParaRPr 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Conclusion et </a:t>
            </a:r>
            <a:r>
              <a:rPr lang="en-US" altLang="zh-CN" dirty="0" err="1"/>
              <a:t>priere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</a:t>
            </a:r>
            <a:r>
              <a:rPr lang="en-US" dirty="0" err="1"/>
              <a:t>detaille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Accueil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chaleureux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Salutations et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présentation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rapide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du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formateur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Présentation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objectifs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la séance 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Découvrir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Contribuons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tous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participant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lvl="0"/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comment Dieu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définit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le leadership et comment nous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pouvons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devenir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des leaders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selon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son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cœur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Enseignement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principal </a:t>
            </a:r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lvl="0"/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Qu’est-ce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que le leadership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chrétien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?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Activité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interactive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98FA1-16A9-9CF7-07AF-6B2896E615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Exercice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réflexion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, exercise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groupe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formateurs</a:t>
            </a:r>
            <a:endParaRPr lang="en-US" dirty="0"/>
          </a:p>
        </p:txBody>
      </p:sp>
      <p:pic>
        <p:nvPicPr>
          <p:cNvPr id="55" name="Picture Placeholder 54" descr="Team member headshot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50417" y="1836330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Merveille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7976" y="2640414"/>
            <a:ext cx="2368061" cy="210217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ARNAULD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Predisent</a:t>
            </a:r>
            <a:endParaRPr lang="en-US" dirty="0"/>
          </a:p>
        </p:txBody>
      </p:sp>
      <p:pic>
        <p:nvPicPr>
          <p:cNvPr id="49" name="Picture Placeholder 48" descr="Team member headshot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XL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Formatrice</a:t>
            </a:r>
            <a:endParaRPr lang="en-US" dirty="0"/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XXL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/>
              <a:t>Formateur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Leadership Chretien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59597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138</TotalTime>
  <Words>1309</Words>
  <Application>Microsoft Office PowerPoint</Application>
  <PresentationFormat>Widescreen</PresentationFormat>
  <Paragraphs>294</Paragraphs>
  <Slides>52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等线</vt:lpstr>
      <vt:lpstr>Abadi</vt:lpstr>
      <vt:lpstr>Arial</vt:lpstr>
      <vt:lpstr>Calibri</vt:lpstr>
      <vt:lpstr>Posterama Text Black</vt:lpstr>
      <vt:lpstr>Posterama Text SemiBold</vt:lpstr>
      <vt:lpstr>Rastanty Cortez</vt:lpstr>
      <vt:lpstr>Custom​​</vt:lpstr>
      <vt:lpstr>FORMATION LEADERSHIP</vt:lpstr>
      <vt:lpstr>Agenda</vt:lpstr>
      <vt:lpstr>Introduction</vt:lpstr>
      <vt:lpstr>Objectifs principaux</vt:lpstr>
      <vt:lpstr>Objectifs</vt:lpstr>
      <vt:lpstr>Séance 1 : Comprendre le Leadership Chrétien </vt:lpstr>
      <vt:lpstr>PowerPoint Presentation</vt:lpstr>
      <vt:lpstr>Plan detaille</vt:lpstr>
      <vt:lpstr>Nos formateurs</vt:lpstr>
      <vt:lpstr>Objectifs de la séance </vt:lpstr>
      <vt:lpstr>1.Découvrir ce qu’est le leadership chrétien</vt:lpstr>
      <vt:lpstr>PowerPoint Presentation</vt:lpstr>
      <vt:lpstr>1.Découvrir ce qu’est le leadership chrétien</vt:lpstr>
      <vt:lpstr>2. Identifier les qualités clés d’un leader chrétien.</vt:lpstr>
      <vt:lpstr>2. Identifier les qualités clés d’un leader chrétien</vt:lpstr>
      <vt:lpstr> 3. Reconnaître la valeur du service dans le leadership </vt:lpstr>
      <vt:lpstr>3. Reconnaître la valeur du service dans le leadership</vt:lpstr>
      <vt:lpstr>Participons</vt:lpstr>
      <vt:lpstr>QUESTION 1</vt:lpstr>
      <vt:lpstr>À travers cette séance, nous allons voir comment Dieu définit le leadership et comment nous pouvons devenir des leaders selon son cœur.</vt:lpstr>
      <vt:lpstr>Qu’est-ce que le leadership chrétien ?</vt:lpstr>
      <vt:lpstr>1.Découvrir ce qu’est le leadership chrétien</vt:lpstr>
      <vt:lpstr>PowerPoint Presentation</vt:lpstr>
      <vt:lpstr>1.Découvrir ce qu’est le leadership chrétien</vt:lpstr>
      <vt:lpstr>Définition : </vt:lpstr>
      <vt:lpstr>Versets clés </vt:lpstr>
      <vt:lpstr>2. Identifier les qualités clés d’un leader chrétien.</vt:lpstr>
      <vt:lpstr>2. Les qualités clés d’un leader chrétien</vt:lpstr>
      <vt:lpstr>PowerPoint Presentation</vt:lpstr>
      <vt:lpstr>EXERCICE</vt:lpstr>
      <vt:lpstr>Discussion</vt:lpstr>
      <vt:lpstr>Vous êtes appelés par Dieu à diriger, non par vos propres forces, mais avec son aide. Et tout commence par une disposition à servir</vt:lpstr>
      <vt:lpstr>Retenez…</vt:lpstr>
      <vt:lpstr> 3. Reconnaître la valeur du service dans le leadership </vt:lpstr>
      <vt:lpstr>3. Reconnaître la valeur du service dans le leadership</vt:lpstr>
      <vt:lpstr>Participons</vt:lpstr>
      <vt:lpstr>REFLEXION PERSONELLE</vt:lpstr>
      <vt:lpstr>Parmi les qualités d’un leader chrétien (humilité, vision, amour, résilience), laquelle pensez-vous déjà incarner, et pourquoi ?". </vt:lpstr>
      <vt:lpstr>Quelle qualité souhaitez-vous développer davantage, et comment pensez-vous y parvenir ?. </vt:lpstr>
      <vt:lpstr>En groupe..</vt:lpstr>
      <vt:lpstr>Instructions</vt:lpstr>
      <vt:lpstr>Retour </vt:lpstr>
      <vt:lpstr>Instruction</vt:lpstr>
      <vt:lpstr>À travers cet exercice, nous voyons que le leadership n’est pas un concept abstrait, mais une pratique concrète qui commence par de petites actions</vt:lpstr>
      <vt:lpstr> 3. Application biblique &amp; Priere de cloture </vt:lpstr>
      <vt:lpstr>Cle</vt:lpstr>
      <vt:lpstr>Explication</vt:lpstr>
      <vt:lpstr>EXEMPLE</vt:lpstr>
      <vt:lpstr>Veuillez prendre un moment pour réfléchir sur la manière dont Dieu vous appelle à servir dans votre contexte actuel (église, famille, communauté). </vt:lpstr>
      <vt:lpstr>Conclusion</vt:lpstr>
      <vt:lpstr>Merveille  Busamba</vt:lpstr>
      <vt:lpstr>Prière finale </vt:lpstr>
    </vt:vector>
  </TitlesOfParts>
  <Company>Tek Experts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Timothee Kamate Katende</dc:creator>
  <cp:lastModifiedBy>Timothee Kamate Katende</cp:lastModifiedBy>
  <cp:revision>14</cp:revision>
  <dcterms:created xsi:type="dcterms:W3CDTF">2025-01-11T21:06:49Z</dcterms:created>
  <dcterms:modified xsi:type="dcterms:W3CDTF">2025-01-11T23:25:46Z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